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77" r:id="rId2"/>
    <p:sldId id="276" r:id="rId3"/>
    <p:sldId id="262" r:id="rId4"/>
    <p:sldId id="260" r:id="rId5"/>
    <p:sldId id="261" r:id="rId6"/>
    <p:sldId id="257" r:id="rId7"/>
    <p:sldId id="258" r:id="rId8"/>
    <p:sldId id="259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DD1C53D-DBA4-4545-8B76-3D5D7A568CD3}">
          <p14:sldIdLst/>
        </p14:section>
        <p14:section name="未命名的章節" id="{8EC61E9A-587A-40D8-A8A6-C94CA29683E8}">
          <p14:sldIdLst>
            <p14:sldId id="277"/>
            <p14:sldId id="276"/>
            <p14:sldId id="262"/>
            <p14:sldId id="260"/>
            <p14:sldId id="261"/>
          </p14:sldIdLst>
        </p14:section>
        <p14:section name="未命名的章節" id="{15F105B2-55C8-4A03-9120-CC5860EE0BF4}">
          <p14:sldIdLst>
            <p14:sldId id="257"/>
            <p14:sldId id="258"/>
            <p14:sldId id="259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2" d="100"/>
          <a:sy n="82" d="100"/>
        </p:scale>
        <p:origin x="-804" y="6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eg>
</file>

<file path=ppt/media/image18.png>
</file>

<file path=ppt/media/image19.png>
</file>

<file path=ppt/media/image2.jpg>
</file>

<file path=ppt/media/image20.jpg>
</file>

<file path=ppt/media/image21.jpeg>
</file>

<file path=ppt/media/image22.jpg>
</file>

<file path=ppt/media/image23.jpe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776E6-19E6-499C-9C68-A01A7476A316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EDB775-0215-4C50-8492-9DDB062B28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2378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EDB775-0215-4C50-8492-9DDB062B28C9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6580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他回到底比斯的前一天晚上，宙斯變成了他的模樣與阿爾克墨涅交合。二人很迷惑，詢問底比斯城裡的先知特瑞西阿斯，特瑞西阿斯向他們透露勒宙斯的行為，而且預言他們將會擁有一個不朽的兒子</a:t>
            </a:r>
            <a:r>
              <a:rPr lang="en-US" altLang="zh-TW" dirty="0" smtClean="0"/>
              <a:t>——</a:t>
            </a:r>
            <a:r>
              <a:rPr lang="zh-TW" altLang="en-US" dirty="0" smtClean="0"/>
              <a:t>赫拉克勒斯。後來阿爾克墨涅生下雙胞胎，赫拉克勒斯和伊菲克勒斯，前者是宙斯的兒子，後者是安菲特律翁的兒子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73D2A-1689-41AE-BD11-A5FEE6CD70F9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6404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他回到底比斯的前一天晚上，宙斯變成了他的模樣與阿爾克墨涅交合。二人很迷惑，詢問底比斯城裡的先知特瑞西阿斯，特瑞西阿斯向他們透露勒宙斯的行為，而且預言他們將會擁有一個不朽的兒子</a:t>
            </a:r>
            <a:r>
              <a:rPr lang="en-US" altLang="zh-TW" dirty="0" smtClean="0"/>
              <a:t>——</a:t>
            </a:r>
            <a:r>
              <a:rPr lang="zh-TW" altLang="en-US" dirty="0" smtClean="0"/>
              <a:t>赫拉克勒斯。後來阿爾克墨涅生下雙胞胎，赫拉克勒斯和伊菲克勒斯，前者是宙斯的兒子，後者是安菲特律翁的兒子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73D2A-1689-41AE-BD11-A5FEE6CD70F9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1133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*隱申含意：九牛二虎之力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73D2A-1689-41AE-BD11-A5FEE6CD70F9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4380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Beforehand we have told about his intelligence, we can know that his intellect wasn’t strong, but his emotions were.</a:t>
            </a: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F41C9-EBD2-4402-BB9B-0D1E79749C5C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1901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480EC0-708C-405E-9BD2-5A9A1472A7B4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7805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2017/5/30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microsoft.com/office/2007/relationships/hdphoto" Target="../media/hdphoto4.wdp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g"/><Relationship Id="rId4" Type="http://schemas.microsoft.com/office/2007/relationships/hdphoto" Target="../media/hdphoto5.wdp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5364"/>
            <a:ext cx="9144000" cy="41257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26"/>
          <a:stretch/>
        </p:blipFill>
        <p:spPr>
          <a:xfrm>
            <a:off x="-22848" y="4581128"/>
            <a:ext cx="9166848" cy="22768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文字方塊 8"/>
          <p:cNvSpPr txBox="1"/>
          <p:nvPr/>
        </p:nvSpPr>
        <p:spPr>
          <a:xfrm>
            <a:off x="1547664" y="643335"/>
            <a:ext cx="5976664" cy="769441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b="1" dirty="0">
                <a:latin typeface="Centaur" pitchFamily="18" charset="0"/>
              </a:rPr>
              <a:t>G</a:t>
            </a:r>
            <a:r>
              <a:rPr lang="en-US" altLang="zh-TW" sz="4400" b="1" dirty="0" smtClean="0">
                <a:latin typeface="Centaur" pitchFamily="18" charset="0"/>
              </a:rPr>
              <a:t>reek Mythology  Group 6</a:t>
            </a:r>
            <a:endParaRPr lang="zh-TW" altLang="en-US" sz="4400" b="1" dirty="0">
              <a:latin typeface="Centaur" pitchFamily="18" charset="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6444208" y="4012222"/>
            <a:ext cx="2448272" cy="2657138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  <p:txBody>
          <a:bodyPr wrap="square" rtlCol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altLang="zh-TW" b="1" dirty="0" smtClean="0">
                <a:latin typeface="+mj-ea"/>
                <a:ea typeface="+mj-ea"/>
              </a:rPr>
              <a:t>10442001 </a:t>
            </a:r>
            <a:r>
              <a:rPr lang="zh-TW" altLang="en-US" b="1" dirty="0" smtClean="0">
                <a:latin typeface="+mj-ea"/>
                <a:ea typeface="+mj-ea"/>
              </a:rPr>
              <a:t>廖于慧</a:t>
            </a:r>
            <a:endParaRPr lang="en-US" altLang="zh-TW" b="1" dirty="0" smtClean="0">
              <a:latin typeface="+mj-ea"/>
              <a:ea typeface="+mj-ea"/>
            </a:endParaRPr>
          </a:p>
          <a:p>
            <a:pPr algn="ctr">
              <a:lnSpc>
                <a:spcPts val="2500"/>
              </a:lnSpc>
            </a:pPr>
            <a:r>
              <a:rPr lang="en-US" altLang="zh-TW" b="1" dirty="0" smtClean="0">
                <a:latin typeface="+mj-ea"/>
                <a:ea typeface="+mj-ea"/>
              </a:rPr>
              <a:t>10442005</a:t>
            </a:r>
            <a:r>
              <a:rPr lang="zh-TW" altLang="en-US" b="1" dirty="0" smtClean="0">
                <a:latin typeface="+mj-ea"/>
                <a:ea typeface="+mj-ea"/>
              </a:rPr>
              <a:t> 陳儀樺</a:t>
            </a:r>
            <a:endParaRPr lang="en-US" altLang="zh-TW" b="1" dirty="0" smtClean="0">
              <a:latin typeface="+mj-ea"/>
              <a:ea typeface="+mj-ea"/>
            </a:endParaRPr>
          </a:p>
          <a:p>
            <a:pPr algn="ctr">
              <a:lnSpc>
                <a:spcPts val="2500"/>
              </a:lnSpc>
            </a:pPr>
            <a:r>
              <a:rPr lang="en-US" altLang="zh-TW" b="1" dirty="0" smtClean="0">
                <a:latin typeface="+mj-ea"/>
                <a:ea typeface="+mj-ea"/>
              </a:rPr>
              <a:t>10442014</a:t>
            </a:r>
            <a:r>
              <a:rPr lang="zh-TW" altLang="en-US" b="1" dirty="0" smtClean="0">
                <a:latin typeface="+mj-ea"/>
                <a:ea typeface="+mj-ea"/>
              </a:rPr>
              <a:t> 陳香羽</a:t>
            </a:r>
            <a:endParaRPr lang="en-US" altLang="zh-TW" b="1" dirty="0" smtClean="0">
              <a:latin typeface="+mj-ea"/>
              <a:ea typeface="+mj-ea"/>
            </a:endParaRPr>
          </a:p>
          <a:p>
            <a:pPr algn="ctr">
              <a:lnSpc>
                <a:spcPts val="2500"/>
              </a:lnSpc>
            </a:pPr>
            <a:r>
              <a:rPr lang="en-US" altLang="zh-TW" b="1" dirty="0" smtClean="0">
                <a:latin typeface="+mj-ea"/>
                <a:ea typeface="+mj-ea"/>
              </a:rPr>
              <a:t>10442017</a:t>
            </a:r>
            <a:r>
              <a:rPr lang="zh-TW" altLang="en-US" b="1" dirty="0" smtClean="0">
                <a:latin typeface="+mj-ea"/>
                <a:ea typeface="+mj-ea"/>
              </a:rPr>
              <a:t> 簡詩庭</a:t>
            </a:r>
            <a:endParaRPr lang="en-US" altLang="zh-TW" b="1" dirty="0" smtClean="0">
              <a:latin typeface="+mj-ea"/>
              <a:ea typeface="+mj-ea"/>
            </a:endParaRPr>
          </a:p>
          <a:p>
            <a:pPr algn="ctr">
              <a:lnSpc>
                <a:spcPts val="2500"/>
              </a:lnSpc>
            </a:pPr>
            <a:r>
              <a:rPr lang="en-US" altLang="zh-TW" b="1" dirty="0" smtClean="0">
                <a:latin typeface="+mj-ea"/>
                <a:ea typeface="+mj-ea"/>
              </a:rPr>
              <a:t>10442019</a:t>
            </a:r>
            <a:r>
              <a:rPr lang="zh-TW" altLang="en-US" b="1" dirty="0" smtClean="0">
                <a:latin typeface="+mj-ea"/>
                <a:ea typeface="+mj-ea"/>
              </a:rPr>
              <a:t> 林姿羽</a:t>
            </a:r>
            <a:endParaRPr lang="en-US" altLang="zh-TW" b="1" dirty="0" smtClean="0">
              <a:latin typeface="+mj-ea"/>
              <a:ea typeface="+mj-ea"/>
            </a:endParaRPr>
          </a:p>
          <a:p>
            <a:pPr algn="ctr">
              <a:lnSpc>
                <a:spcPts val="2500"/>
              </a:lnSpc>
            </a:pPr>
            <a:r>
              <a:rPr lang="en-US" altLang="zh-TW" b="1" dirty="0" smtClean="0">
                <a:latin typeface="+mj-ea"/>
                <a:ea typeface="+mj-ea"/>
              </a:rPr>
              <a:t>10447011 </a:t>
            </a:r>
            <a:r>
              <a:rPr lang="zh-TW" altLang="en-US" b="1" dirty="0" smtClean="0">
                <a:latin typeface="+mj-ea"/>
                <a:ea typeface="+mj-ea"/>
              </a:rPr>
              <a:t>翁郁雯</a:t>
            </a:r>
            <a:endParaRPr lang="en-US" altLang="zh-TW" b="1" dirty="0" smtClean="0">
              <a:latin typeface="+mj-ea"/>
              <a:ea typeface="+mj-ea"/>
            </a:endParaRPr>
          </a:p>
          <a:p>
            <a:pPr algn="ctr">
              <a:lnSpc>
                <a:spcPts val="2500"/>
              </a:lnSpc>
            </a:pPr>
            <a:r>
              <a:rPr lang="en-US" altLang="zh-TW" b="1" dirty="0" smtClean="0">
                <a:latin typeface="+mj-ea"/>
                <a:ea typeface="+mj-ea"/>
              </a:rPr>
              <a:t>10447012 </a:t>
            </a:r>
            <a:r>
              <a:rPr lang="zh-TW" altLang="en-US" b="1" dirty="0" smtClean="0">
                <a:latin typeface="+mj-ea"/>
                <a:ea typeface="+mj-ea"/>
              </a:rPr>
              <a:t>楊子儀</a:t>
            </a:r>
            <a:r>
              <a:rPr lang="en-US" altLang="zh-TW" b="1" dirty="0" smtClean="0">
                <a:latin typeface="+mj-ea"/>
                <a:ea typeface="+mj-ea"/>
              </a:rPr>
              <a:t>10447021 </a:t>
            </a:r>
            <a:r>
              <a:rPr lang="zh-TW" altLang="en-US" b="1" dirty="0" smtClean="0">
                <a:latin typeface="+mj-ea"/>
                <a:ea typeface="+mj-ea"/>
              </a:rPr>
              <a:t>張德容                 </a:t>
            </a:r>
            <a:endParaRPr lang="zh-TW" altLang="en-US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38653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2987824" y="1412776"/>
            <a:ext cx="6120680" cy="5112568"/>
          </a:xfrm>
          <a:prstGeom prst="rect">
            <a:avLst/>
          </a:prstGeom>
          <a:solidFill>
            <a:schemeClr val="bg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hangingPunct="0">
              <a:lnSpc>
                <a:spcPts val="3400"/>
              </a:lnSpc>
              <a:buFont typeface="Arial" pitchFamily="34" charset="0"/>
              <a:buChar char="•"/>
            </a:pPr>
            <a:r>
              <a:rPr lang="en-US" altLang="zh-TW" sz="2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“</a:t>
            </a: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Men great of soul can bear the blows of heaven and not flinch.”</a:t>
            </a:r>
            <a:r>
              <a:rPr lang="en-US" altLang="zh-TW" sz="2400" dirty="0" err="1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Amphitryon</a:t>
            </a: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 told </a:t>
            </a:r>
            <a:r>
              <a:rPr lang="en-US" altLang="zh-TW" sz="2400" dirty="0" err="1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Hercules.“Everywhere</a:t>
            </a: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 my jailers, the sharp scorpions of the tongue. ”</a:t>
            </a:r>
          </a:p>
          <a:p>
            <a:pPr marL="285750" indent="-285750" hangingPunct="0">
              <a:lnSpc>
                <a:spcPts val="3400"/>
              </a:lnSpc>
              <a:buFont typeface="Arial" pitchFamily="34" charset="0"/>
              <a:buChar char="•"/>
            </a:pP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The  god's oracle told him he would have to serve </a:t>
            </a:r>
            <a:r>
              <a:rPr lang="en-US" altLang="zh-TW" sz="2400" dirty="0" err="1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Eurystheus</a:t>
            </a: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, the king of Tiryns and Mycenae, for twelve years, in punishment for the murders.</a:t>
            </a:r>
          </a:p>
          <a:p>
            <a:pPr marL="285750" indent="-285750" hangingPunct="0">
              <a:lnSpc>
                <a:spcPts val="3400"/>
              </a:lnSpc>
              <a:buFont typeface="Arial" pitchFamily="34" charset="0"/>
              <a:buChar char="•"/>
            </a:pP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The tasks </a:t>
            </a:r>
            <a:r>
              <a:rPr lang="en-US" altLang="zh-TW" sz="2400" dirty="0" err="1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Eurystheus</a:t>
            </a: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 gave him to do </a:t>
            </a:r>
          </a:p>
          <a:p>
            <a:pPr marL="285750" indent="-285750" hangingPunct="0">
              <a:lnSpc>
                <a:spcPts val="3400"/>
              </a:lnSpc>
              <a:buFont typeface="Arial" pitchFamily="34" charset="0"/>
              <a:buChar char="•"/>
            </a:pP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are called</a:t>
            </a:r>
            <a:r>
              <a:rPr lang="zh-TW" altLang="en-US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“</a:t>
            </a: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the Labors of Hercules</a:t>
            </a:r>
            <a:r>
              <a:rPr lang="zh-TW" altLang="en-US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”</a:t>
            </a: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altLang="zh-TW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063998"/>
            <a:ext cx="2736304" cy="29491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矩形 5"/>
          <p:cNvSpPr/>
          <p:nvPr/>
        </p:nvSpPr>
        <p:spPr>
          <a:xfrm>
            <a:off x="1475656" y="499319"/>
            <a:ext cx="626469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400" b="1" dirty="0" smtClean="0">
                <a:latin typeface="Arial" pitchFamily="34" charset="0"/>
                <a:ea typeface="微軟正黑體" pitchFamily="34" charset="-120"/>
                <a:cs typeface="Arial" pitchFamily="34" charset="0"/>
              </a:rPr>
              <a:t>the labors </a:t>
            </a:r>
            <a:r>
              <a:rPr lang="en-US" altLang="zh-TW" sz="4400" b="1" dirty="0" smtClean="0">
                <a:latin typeface="Arial" pitchFamily="34" charset="0"/>
                <a:ea typeface="+mj-ea"/>
                <a:cs typeface="Arial" pitchFamily="34" charset="0"/>
              </a:rPr>
              <a:t>of</a:t>
            </a:r>
            <a:r>
              <a:rPr lang="en-US" altLang="zh-TW" sz="4400" b="1" dirty="0" smtClean="0">
                <a:latin typeface="Arial" pitchFamily="34" charset="0"/>
                <a:ea typeface="微軟正黑體" pitchFamily="34" charset="-120"/>
                <a:cs typeface="Arial" pitchFamily="34" charset="0"/>
              </a:rPr>
              <a:t> Hercules</a:t>
            </a:r>
            <a:endParaRPr lang="zh-TW" altLang="en-US" sz="44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90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" r="1" b="1"/>
          <a:stretch/>
        </p:blipFill>
        <p:spPr>
          <a:xfrm>
            <a:off x="628650" y="2060848"/>
            <a:ext cx="4375398" cy="4116114"/>
          </a:xfrm>
          <a:prstGeom prst="rect">
            <a:avLst/>
          </a:prstGeom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323528" y="260648"/>
            <a:ext cx="8820472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sz="3600" b="1" dirty="0">
                <a:latin typeface="Arial" pitchFamily="34" charset="0"/>
                <a:cs typeface="Arial" pitchFamily="34" charset="0"/>
              </a:rPr>
              <a:t>The Golden Apples of the Hesperides</a:t>
            </a:r>
            <a:endParaRPr lang="zh-TW" altLang="en-US" sz="36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5292080" y="1700809"/>
            <a:ext cx="3282690" cy="420416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600" dirty="0" smtClean="0"/>
          </a:p>
          <a:p>
            <a:pPr>
              <a:lnSpc>
                <a:spcPts val="3200"/>
              </a:lnSpc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Atlas, who bore the vault of heaven upon his shoulder , was the father of the Hesperides, so Hercules went the him and him to get the apples for him</a:t>
            </a:r>
            <a:r>
              <a:rPr lang="en-US" sz="2600" dirty="0">
                <a:latin typeface="Arial" pitchFamily="34" charset="0"/>
                <a:cs typeface="Arial" pitchFamily="34" charset="0"/>
              </a:rPr>
              <a:t>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44091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內容版面配置區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0" r="1" b="1"/>
          <a:stretch/>
        </p:blipFill>
        <p:spPr>
          <a:xfrm>
            <a:off x="467544" y="2060848"/>
            <a:ext cx="4375398" cy="4044106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latin typeface="Arial" pitchFamily="34" charset="0"/>
                <a:cs typeface="Arial" pitchFamily="34" charset="0"/>
              </a:rPr>
              <a:t>Bring Cerberus</a:t>
            </a:r>
            <a:endParaRPr lang="zh-TW" altLang="en-US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5292080" y="1628800"/>
            <a:ext cx="3223270" cy="4548163"/>
          </a:xfrm>
        </p:spPr>
        <p:txBody>
          <a:bodyPr>
            <a:noAutofit/>
          </a:bodyPr>
          <a:lstStyle/>
          <a:p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>
              <a:lnSpc>
                <a:spcPts val="3200"/>
              </a:lnSpc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Hercules’s task was to bring Cerberus, the three-headed dog, up from Hade. Pluto gave him permission provided Hercules used no weapons to overcome him.</a:t>
            </a:r>
          </a:p>
        </p:txBody>
      </p:sp>
    </p:spTree>
    <p:extLst>
      <p:ext uri="{BB962C8B-B14F-4D97-AF65-F5344CB8AC3E}">
        <p14:creationId xmlns:p14="http://schemas.microsoft.com/office/powerpoint/2010/main" val="2667793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35496" y="260648"/>
            <a:ext cx="449674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400" b="1" dirty="0" smtClean="0">
                <a:latin typeface="Arial" pitchFamily="34" charset="0"/>
                <a:cs typeface="Arial" pitchFamily="34" charset="0"/>
              </a:rPr>
              <a:t>T</a:t>
            </a:r>
            <a:r>
              <a:rPr lang="zh-TW" altLang="en-US" sz="4400" b="1" dirty="0" smtClean="0">
                <a:latin typeface="Arial" pitchFamily="34" charset="0"/>
                <a:cs typeface="Arial" pitchFamily="34" charset="0"/>
              </a:rPr>
              <a:t>he Cretan Bull</a:t>
            </a:r>
            <a:endParaRPr lang="zh-TW" altLang="en-US" sz="4400" dirty="0">
              <a:latin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860032" y="1250307"/>
            <a:ext cx="403244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en-US" altLang="zh-TW" sz="2400" dirty="0" smtClean="0">
                <a:latin typeface="Arial" pitchFamily="34" charset="0"/>
                <a:cs typeface="Arial" pitchFamily="34" charset="0"/>
              </a:rPr>
              <a:t>Hercules </a:t>
            </a:r>
            <a:r>
              <a:rPr lang="en-US" altLang="zh-TW" sz="2400" dirty="0">
                <a:latin typeface="Arial" pitchFamily="34" charset="0"/>
                <a:cs typeface="Arial" pitchFamily="34" charset="0"/>
              </a:rPr>
              <a:t>went to Crete to capture a rampaging bull that had impregnated the wife of the island’s king. </a:t>
            </a:r>
            <a:endParaRPr lang="en-US" altLang="zh-TW" sz="2400" dirty="0" smtClean="0">
              <a:latin typeface="Arial" pitchFamily="34" charset="0"/>
              <a:cs typeface="Arial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en-US" altLang="zh-TW" sz="2400" dirty="0" smtClean="0">
                <a:latin typeface="Arial" pitchFamily="34" charset="0"/>
                <a:cs typeface="Arial" pitchFamily="34" charset="0"/>
              </a:rPr>
              <a:t>Hercules </a:t>
            </a:r>
            <a:r>
              <a:rPr lang="en-US" altLang="zh-TW" sz="2400" dirty="0">
                <a:latin typeface="Arial" pitchFamily="34" charset="0"/>
                <a:cs typeface="Arial" pitchFamily="34" charset="0"/>
              </a:rPr>
              <a:t>drove the bull back to </a:t>
            </a:r>
            <a:r>
              <a:rPr lang="en-US" altLang="zh-TW" sz="2400" dirty="0" err="1">
                <a:latin typeface="Arial" pitchFamily="34" charset="0"/>
                <a:cs typeface="Arial" pitchFamily="34" charset="0"/>
              </a:rPr>
              <a:t>Eurystheus</a:t>
            </a:r>
            <a:r>
              <a:rPr lang="en-US" altLang="zh-TW" sz="2400" dirty="0">
                <a:latin typeface="Arial" pitchFamily="34" charset="0"/>
                <a:cs typeface="Arial" pitchFamily="34" charset="0"/>
              </a:rPr>
              <a:t>, who released it into the streets of Marathon</a:t>
            </a:r>
            <a:r>
              <a:rPr lang="en-US" altLang="zh-TW" sz="2400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marL="447675"/>
            <a:r>
              <a:rPr lang="en-US" altLang="zh-TW" sz="2400" dirty="0" smtClean="0">
                <a:latin typeface="Arial" pitchFamily="34" charset="0"/>
                <a:cs typeface="Arial" pitchFamily="34" charset="0"/>
              </a:rPr>
              <a:t>(She later gave birth to the Minotaur, a creature with a man’s body and a bull’s head.)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34" y="1916832"/>
            <a:ext cx="3901426" cy="3655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94383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03648" y="445718"/>
            <a:ext cx="680346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400" b="1" dirty="0" smtClean="0">
                <a:latin typeface="Arial" pitchFamily="34" charset="0"/>
                <a:cs typeface="Arial" pitchFamily="34" charset="0"/>
              </a:rPr>
              <a:t>The Horses of Diomedes</a:t>
            </a:r>
            <a:endParaRPr lang="zh-TW" altLang="en-US" sz="4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076056" y="1631995"/>
            <a:ext cx="3460173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600" dirty="0" smtClean="0">
                <a:latin typeface="Arial" pitchFamily="34" charset="0"/>
                <a:cs typeface="Arial" pitchFamily="34" charset="0"/>
              </a:rPr>
              <a:t>Hercules</a:t>
            </a:r>
            <a:r>
              <a:rPr lang="en-US" altLang="zh-TW" sz="2600" dirty="0" smtClean="0">
                <a:latin typeface="Arial" pitchFamily="34" charset="0"/>
                <a:cs typeface="Arial" pitchFamily="34" charset="0"/>
              </a:rPr>
              <a:t>’</a:t>
            </a:r>
            <a:r>
              <a:rPr lang="zh-TW" altLang="en-US" sz="2600" dirty="0" smtClean="0">
                <a:latin typeface="Arial" pitchFamily="34" charset="0"/>
                <a:cs typeface="Arial" pitchFamily="34" charset="0"/>
              </a:rPr>
              <a:t> eighth challenge was to capture the four man-eating horses of the Thracian king Diomedes. He brought them to Eurystheus, who dedicated the horses to Hera and set them free.</a:t>
            </a:r>
            <a:endParaRPr lang="zh-TW" altLang="en-US" sz="26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631370"/>
            <a:ext cx="4227904" cy="48802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35624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79" t="4142" r="10448" b="4527"/>
          <a:stretch/>
        </p:blipFill>
        <p:spPr>
          <a:xfrm>
            <a:off x="6876256" y="1124744"/>
            <a:ext cx="2112264" cy="5166318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563888" y="188640"/>
            <a:ext cx="15953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>
                <a:latin typeface="Arial" pitchFamily="34" charset="0"/>
                <a:cs typeface="Arial" pitchFamily="34" charset="0"/>
              </a:rPr>
              <a:t>Hylas</a:t>
            </a:r>
            <a:endParaRPr lang="zh-TW" altLang="en-US" sz="4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07504" y="1196752"/>
            <a:ext cx="7087624" cy="1733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2000" dirty="0" smtClean="0"/>
              <a:t>　</a:t>
            </a:r>
            <a:r>
              <a:rPr lang="en-US" altLang="zh-TW" sz="2000" dirty="0" smtClean="0">
                <a:latin typeface="Arial" pitchFamily="34" charset="0"/>
                <a:cs typeface="Arial" pitchFamily="34" charset="0"/>
              </a:rPr>
              <a:t>In classical mythology, Hylas was a youth who served as </a:t>
            </a:r>
          </a:p>
          <a:p>
            <a:pPr>
              <a:lnSpc>
                <a:spcPts val="3200"/>
              </a:lnSpc>
            </a:pPr>
            <a:r>
              <a:rPr lang="en-US" altLang="zh-TW" sz="2000" dirty="0" smtClean="0">
                <a:latin typeface="Arial" pitchFamily="34" charset="0"/>
                <a:cs typeface="Arial" pitchFamily="34" charset="0"/>
              </a:rPr>
              <a:t>Heracles' companion and </a:t>
            </a:r>
            <a:r>
              <a:rPr lang="en-US" altLang="zh-TW" sz="2000" dirty="0" err="1" smtClean="0">
                <a:latin typeface="Arial" pitchFamily="34" charset="0"/>
                <a:cs typeface="Arial" pitchFamily="34" charset="0"/>
              </a:rPr>
              <a:t>lover.His</a:t>
            </a:r>
            <a:r>
              <a:rPr lang="en-US" altLang="zh-TW" sz="2000" dirty="0" smtClean="0">
                <a:latin typeface="Arial" pitchFamily="34" charset="0"/>
                <a:cs typeface="Arial" pitchFamily="34" charset="0"/>
              </a:rPr>
              <a:t> abduction by water </a:t>
            </a:r>
            <a:r>
              <a:rPr lang="en-US" altLang="zh-TW" sz="2000" dirty="0" err="1" smtClean="0">
                <a:latin typeface="Arial" pitchFamily="34" charset="0"/>
                <a:cs typeface="Arial" pitchFamily="34" charset="0"/>
              </a:rPr>
              <a:t>ny</a:t>
            </a:r>
            <a:r>
              <a:rPr lang="en-US" altLang="zh-TW" sz="2000" dirty="0" smtClean="0">
                <a:latin typeface="Arial" pitchFamily="34" charset="0"/>
                <a:cs typeface="Arial" pitchFamily="34" charset="0"/>
              </a:rPr>
              <a:t>-</a:t>
            </a:r>
          </a:p>
          <a:p>
            <a:pPr>
              <a:lnSpc>
                <a:spcPts val="3200"/>
              </a:lnSpc>
            </a:pPr>
            <a:r>
              <a:rPr lang="en-US" altLang="zh-TW" sz="2000" dirty="0" err="1" smtClean="0">
                <a:latin typeface="Arial" pitchFamily="34" charset="0"/>
                <a:cs typeface="Arial" pitchFamily="34" charset="0"/>
              </a:rPr>
              <a:t>mphs</a:t>
            </a:r>
            <a:r>
              <a:rPr lang="en-US" altLang="zh-TW" sz="2000" dirty="0" smtClean="0">
                <a:latin typeface="Arial" pitchFamily="34" charset="0"/>
                <a:cs typeface="Arial" pitchFamily="34" charset="0"/>
              </a:rPr>
              <a:t> was a theme of ancient art, and has been an </a:t>
            </a:r>
            <a:r>
              <a:rPr lang="en-US" altLang="zh-TW" sz="2000" dirty="0" err="1" smtClean="0">
                <a:latin typeface="Arial" pitchFamily="34" charset="0"/>
                <a:cs typeface="Arial" pitchFamily="34" charset="0"/>
              </a:rPr>
              <a:t>endur</a:t>
            </a:r>
            <a:r>
              <a:rPr lang="en-US" altLang="zh-TW" sz="2000" dirty="0" smtClean="0">
                <a:latin typeface="Arial" pitchFamily="34" charset="0"/>
                <a:cs typeface="Arial" pitchFamily="34" charset="0"/>
              </a:rPr>
              <a:t>-</a:t>
            </a:r>
          </a:p>
          <a:p>
            <a:pPr>
              <a:lnSpc>
                <a:spcPts val="3200"/>
              </a:lnSpc>
            </a:pPr>
            <a:r>
              <a:rPr lang="en-US" altLang="zh-TW" sz="2000" dirty="0" err="1" smtClean="0">
                <a:latin typeface="Arial" pitchFamily="34" charset="0"/>
                <a:cs typeface="Arial" pitchFamily="34" charset="0"/>
              </a:rPr>
              <a:t>Ing</a:t>
            </a:r>
            <a:r>
              <a:rPr lang="zh-TW" altLang="en-US" sz="20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altLang="zh-TW" sz="2000" dirty="0" smtClean="0">
                <a:latin typeface="Arial" pitchFamily="34" charset="0"/>
                <a:cs typeface="Arial" pitchFamily="34" charset="0"/>
              </a:rPr>
              <a:t>subject for Western art in the classical tradition.</a:t>
            </a:r>
            <a:endParaRPr lang="zh-TW" altLang="en-US" sz="20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03" y="3212976"/>
            <a:ext cx="6059805" cy="309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40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b="1" dirty="0" smtClean="0">
                <a:latin typeface="Arial" pitchFamily="34" charset="0"/>
                <a:cs typeface="Arial" pitchFamily="34" charset="0"/>
              </a:rPr>
              <a:t>The foolish things Hercules done</a:t>
            </a:r>
            <a:r>
              <a:rPr lang="en-US" altLang="zh-TW" dirty="0" smtClean="0">
                <a:latin typeface="Arial" pitchFamily="34" charset="0"/>
                <a:cs typeface="Arial" pitchFamily="34" charset="0"/>
              </a:rPr>
              <a:t>.</a:t>
            </a:r>
            <a:endParaRPr lang="zh-TW" alt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latin typeface="Arial" pitchFamily="34" charset="0"/>
                <a:cs typeface="Arial" pitchFamily="34" charset="0"/>
              </a:rPr>
              <a:t>　</a:t>
            </a:r>
            <a:r>
              <a:rPr lang="en-US" altLang="zh-TW" dirty="0" smtClean="0">
                <a:latin typeface="Arial" pitchFamily="34" charset="0"/>
                <a:cs typeface="Arial" pitchFamily="34" charset="0"/>
              </a:rPr>
              <a:t>Once </a:t>
            </a:r>
            <a:r>
              <a:rPr lang="en-US" altLang="zh-TW" sz="2800" dirty="0" smtClean="0">
                <a:latin typeface="Arial" pitchFamily="34" charset="0"/>
                <a:cs typeface="Arial" pitchFamily="34" charset="0"/>
              </a:rPr>
              <a:t>Hercules was too hot he pointed an arrow at the sun and threatened to shoot him.</a:t>
            </a:r>
          </a:p>
          <a:p>
            <a:pPr marL="0" indent="0">
              <a:buNone/>
            </a:pPr>
            <a:r>
              <a:rPr lang="zh-TW" altLang="en-US" sz="2800" dirty="0">
                <a:latin typeface="Arial" pitchFamily="34" charset="0"/>
                <a:cs typeface="Arial" pitchFamily="34" charset="0"/>
              </a:rPr>
              <a:t>　</a:t>
            </a:r>
            <a:endParaRPr lang="en-US" altLang="zh-TW" sz="2800" dirty="0" smtClean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altLang="zh-TW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en-US" altLang="zh-TW" sz="2800" dirty="0" smtClean="0">
                <a:latin typeface="Arial" pitchFamily="34" charset="0"/>
                <a:cs typeface="Arial" pitchFamily="34" charset="0"/>
              </a:rPr>
              <a:t>    Another time when he boat he was in tossed about by the waves, so he told the waters that he would punish them if they didn’t grow clam.</a:t>
            </a:r>
          </a:p>
          <a:p>
            <a:pPr marL="0" indent="0">
              <a:buNone/>
            </a:pPr>
            <a:r>
              <a:rPr lang="zh-TW" altLang="en-US" sz="2800" dirty="0">
                <a:latin typeface="Arial" pitchFamily="34" charset="0"/>
                <a:cs typeface="Arial" pitchFamily="34" charset="0"/>
              </a:rPr>
              <a:t>　</a:t>
            </a:r>
            <a:endParaRPr lang="en-US" altLang="zh-TW" sz="2800" dirty="0">
              <a:latin typeface="Arial" pitchFamily="34" charset="0"/>
              <a:cs typeface="Arial" pitchFamily="34" charset="0"/>
            </a:endParaRPr>
          </a:p>
          <a:p>
            <a:pPr marL="0" indent="0">
              <a:buNone/>
            </a:pPr>
            <a:r>
              <a:rPr lang="en-US" altLang="zh-TW" sz="2800" dirty="0" smtClean="0">
                <a:latin typeface="Arial" pitchFamily="34" charset="0"/>
                <a:cs typeface="Arial" pitchFamily="34" charset="0"/>
              </a:rPr>
              <a:t>    In conclusion, Hercules wasn’t an intelligent person, and he was often conspicuously absent. </a:t>
            </a:r>
          </a:p>
        </p:txBody>
      </p:sp>
    </p:spTree>
    <p:extLst>
      <p:ext uri="{BB962C8B-B14F-4D97-AF65-F5344CB8AC3E}">
        <p14:creationId xmlns:p14="http://schemas.microsoft.com/office/powerpoint/2010/main" val="356408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85192" y="274638"/>
            <a:ext cx="8363272" cy="1143000"/>
          </a:xfrm>
        </p:spPr>
        <p:txBody>
          <a:bodyPr>
            <a:normAutofit fontScale="90000"/>
          </a:bodyPr>
          <a:lstStyle/>
          <a:p>
            <a:r>
              <a:rPr lang="en-US" altLang="zh-TW" b="1" dirty="0" smtClean="0"/>
              <a:t>What does make Hercules feel so hopeless?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5194920" cy="4525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l"/>
            </a:pPr>
            <a:r>
              <a:rPr lang="en-US" altLang="zh-TW" sz="2800" dirty="0" smtClean="0"/>
              <a:t>He deserted the Argo and forgot all about his comrades.</a:t>
            </a:r>
          </a:p>
          <a:p>
            <a:pPr>
              <a:buFont typeface="Wingdings" pitchFamily="2" charset="2"/>
              <a:buChar char="l"/>
            </a:pPr>
            <a:r>
              <a:rPr lang="en-US" altLang="zh-TW" sz="2800" dirty="0" smtClean="0"/>
              <a:t>The Quest of the Golden Fleece in his despairing grief at losing his young armor-bearer, Hylas.</a:t>
            </a:r>
          </a:p>
          <a:p>
            <a:pPr marL="0" indent="0">
              <a:buNone/>
            </a:pPr>
            <a:endParaRPr lang="en-US" altLang="zh-TW" sz="2800" dirty="0"/>
          </a:p>
          <a:p>
            <a:pPr marL="0" indent="0">
              <a:buNone/>
            </a:pPr>
            <a:r>
              <a:rPr lang="en-US" altLang="zh-TW" sz="2800" dirty="0" smtClean="0"/>
              <a:t>Thus, he had sudden outbursts of furious anger which were always fatal to the often innocent objects.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1628800"/>
            <a:ext cx="3384376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79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1772816"/>
            <a:ext cx="8229600" cy="1440160"/>
          </a:xfrm>
        </p:spPr>
        <p:txBody>
          <a:bodyPr>
            <a:normAutofit/>
          </a:bodyPr>
          <a:lstStyle/>
          <a:p>
            <a:r>
              <a:rPr lang="en-US" altLang="zh-TW" sz="6600" b="1" dirty="0" err="1">
                <a:latin typeface="Viner Hand ITC" pitchFamily="66" charset="0"/>
              </a:rPr>
              <a:t>A</a:t>
            </a:r>
            <a:r>
              <a:rPr lang="en-US" altLang="zh-TW" sz="6600" b="1" dirty="0" err="1" smtClean="0">
                <a:latin typeface="Viner Hand ITC" pitchFamily="66" charset="0"/>
              </a:rPr>
              <a:t>talanta</a:t>
            </a:r>
            <a:endParaRPr lang="zh-TW" altLang="en-US" sz="6600" b="1" dirty="0">
              <a:latin typeface="Viner Hand ITC" pitchFamily="66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483" l="0" r="93529">
                        <a14:foregroundMark x1="60353" y1="8966" x2="60353" y2="8966"/>
                        <a14:foregroundMark x1="49765" y1="8966" x2="49765" y2="8966"/>
                        <a14:foregroundMark x1="57412" y1="6897" x2="57412" y2="6897"/>
                        <a14:foregroundMark x1="29059" y1="2586" x2="29059" y2="2586"/>
                        <a14:foregroundMark x1="21765" y1="6379" x2="21765" y2="6379"/>
                        <a14:foregroundMark x1="18588" y1="5172" x2="18588" y2="5172"/>
                        <a14:foregroundMark x1="17882" y1="4310" x2="17882" y2="4310"/>
                        <a14:foregroundMark x1="11882" y1="7586" x2="11882" y2="7586"/>
                        <a14:foregroundMark x1="9294" y1="8793" x2="9294" y2="8793"/>
                        <a14:foregroundMark x1="6588" y1="12586" x2="6588" y2="125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71" y="3212976"/>
            <a:ext cx="6156176" cy="37994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34" b="98358" l="8962" r="9080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875" y="260648"/>
            <a:ext cx="2520280" cy="398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60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b="1" dirty="0" err="1" smtClean="0"/>
              <a:t>Atalanta’s</a:t>
            </a:r>
            <a:r>
              <a:rPr lang="en-US" altLang="zh-TW" sz="4400" b="1" dirty="0" smtClean="0"/>
              <a:t> life</a:t>
            </a:r>
            <a:endParaRPr lang="zh-TW" altLang="en-US" sz="44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827584" y="1916832"/>
            <a:ext cx="8075240" cy="4536504"/>
          </a:xfrm>
        </p:spPr>
        <p:txBody>
          <a:bodyPr>
            <a:normAutofit/>
          </a:bodyPr>
          <a:lstStyle/>
          <a:p>
            <a:r>
              <a:rPr lang="en-US" altLang="zh-TW" sz="2800" dirty="0" smtClean="0"/>
              <a:t>A character in Greek mythology</a:t>
            </a:r>
          </a:p>
          <a:p>
            <a:r>
              <a:rPr lang="en-US" altLang="zh-TW" sz="2800" dirty="0" smtClean="0"/>
              <a:t>Two heroines called </a:t>
            </a:r>
            <a:r>
              <a:rPr lang="en-US" altLang="zh-TW" sz="2800" dirty="0" err="1" smtClean="0"/>
              <a:t>Atalanta</a:t>
            </a:r>
            <a:endParaRPr lang="en-US" altLang="zh-TW" sz="2800" dirty="0" smtClean="0"/>
          </a:p>
          <a:p>
            <a:r>
              <a:rPr lang="en-US" altLang="zh-TW" sz="2800" dirty="0" smtClean="0"/>
              <a:t>was abandoned when she was born</a:t>
            </a:r>
          </a:p>
          <a:p>
            <a:r>
              <a:rPr lang="en-US" altLang="zh-TW" sz="2800" dirty="0"/>
              <a:t>g</a:t>
            </a:r>
            <a:r>
              <a:rPr lang="en-US" altLang="zh-TW" sz="2800" dirty="0" smtClean="0"/>
              <a:t>rew up fortunately</a:t>
            </a:r>
          </a:p>
          <a:p>
            <a:endParaRPr lang="en-US" altLang="zh-TW" sz="2800" dirty="0" smtClean="0"/>
          </a:p>
          <a:p>
            <a:endParaRPr lang="zh-TW" altLang="en-US" sz="2800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712" y="1470001"/>
            <a:ext cx="2592288" cy="48119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4102434"/>
            <a:ext cx="3312368" cy="25578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29278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2185416"/>
            <a:ext cx="9144000" cy="1594496"/>
          </a:xfrm>
          <a:solidFill>
            <a:schemeClr val="tx2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n-US" altLang="zh-TW" sz="6600" b="1" dirty="0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Hercules</a:t>
            </a:r>
            <a:endParaRPr lang="zh-TW" altLang="en-US" sz="6600" dirty="0"/>
          </a:p>
        </p:txBody>
      </p:sp>
    </p:spTree>
    <p:extLst>
      <p:ext uri="{BB962C8B-B14F-4D97-AF65-F5344CB8AC3E}">
        <p14:creationId xmlns:p14="http://schemas.microsoft.com/office/powerpoint/2010/main" val="12237039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b="1" dirty="0" err="1" smtClean="0"/>
              <a:t>Atalanta’s</a:t>
            </a:r>
            <a:r>
              <a:rPr lang="en-US" altLang="zh-TW" sz="4400" b="1" dirty="0" smtClean="0"/>
              <a:t> life</a:t>
            </a:r>
            <a:endParaRPr lang="zh-TW" altLang="en-US" sz="44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904363" y="2060848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zh-TW" sz="2800" dirty="0" smtClean="0"/>
              <a:t>A huntress</a:t>
            </a:r>
          </a:p>
          <a:p>
            <a:r>
              <a:rPr lang="en-US" altLang="zh-TW" sz="2800" dirty="0" smtClean="0"/>
              <a:t>Good at </a:t>
            </a:r>
            <a:r>
              <a:rPr lang="en-US" altLang="zh-TW" sz="2800" dirty="0" err="1" smtClean="0"/>
              <a:t>surry</a:t>
            </a:r>
            <a:endParaRPr lang="en-US" altLang="zh-TW" sz="2800" dirty="0"/>
          </a:p>
          <a:p>
            <a:r>
              <a:rPr lang="en-US" altLang="zh-TW" sz="2800" dirty="0" smtClean="0"/>
              <a:t>Unwilling to marry</a:t>
            </a:r>
          </a:p>
          <a:p>
            <a:r>
              <a:rPr lang="en-US" altLang="zh-TW" sz="2800" dirty="0" smtClean="0"/>
              <a:t>Take an oath to Artemis</a:t>
            </a:r>
          </a:p>
          <a:p>
            <a:r>
              <a:rPr lang="en-US" altLang="zh-TW" sz="2800" dirty="0" smtClean="0"/>
              <a:t>Her name means “equal in weight”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1484784"/>
            <a:ext cx="3463102" cy="23630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3501008"/>
            <a:ext cx="2094950" cy="32203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2165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10" b="92169" l="5143" r="9314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5161856"/>
            <a:ext cx="1287760" cy="122153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27584" y="341784"/>
            <a:ext cx="7772400" cy="1143000"/>
          </a:xfrm>
        </p:spPr>
        <p:txBody>
          <a:bodyPr>
            <a:normAutofit/>
          </a:bodyPr>
          <a:lstStyle/>
          <a:p>
            <a:r>
              <a:rPr lang="en-US" altLang="zh-TW" sz="4400" b="1" dirty="0" smtClean="0"/>
              <a:t>Footrace</a:t>
            </a:r>
            <a:endParaRPr lang="zh-TW" altLang="en-US" sz="44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413995" y="1828971"/>
            <a:ext cx="4464496" cy="4052420"/>
          </a:xfrm>
        </p:spPr>
        <p:txBody>
          <a:bodyPr>
            <a:normAutofit/>
          </a:bodyPr>
          <a:lstStyle/>
          <a:p>
            <a:r>
              <a:rPr lang="en-US" altLang="zh-TW" sz="2800" dirty="0" smtClean="0"/>
              <a:t>King </a:t>
            </a:r>
            <a:r>
              <a:rPr lang="en-US" altLang="zh-TW" sz="2800" dirty="0" err="1" smtClean="0">
                <a:solidFill>
                  <a:srgbClr val="002060"/>
                </a:solidFill>
              </a:rPr>
              <a:t>Schoeneus</a:t>
            </a:r>
            <a:r>
              <a:rPr lang="en-US" altLang="zh-TW" sz="2800" dirty="0" smtClean="0"/>
              <a:t> </a:t>
            </a:r>
            <a:r>
              <a:rPr lang="en-US" altLang="zh-TW" sz="2800" dirty="0"/>
              <a:t>wanted </a:t>
            </a:r>
            <a:r>
              <a:rPr lang="en-US" altLang="zh-TW" sz="2800" dirty="0" err="1">
                <a:solidFill>
                  <a:srgbClr val="002060"/>
                </a:solidFill>
              </a:rPr>
              <a:t>A</a:t>
            </a:r>
            <a:r>
              <a:rPr lang="en-US" altLang="zh-TW" sz="2800" dirty="0" err="1" smtClean="0">
                <a:solidFill>
                  <a:srgbClr val="002060"/>
                </a:solidFill>
              </a:rPr>
              <a:t>talanta</a:t>
            </a:r>
            <a:r>
              <a:rPr lang="en-US" altLang="zh-TW" sz="2800" dirty="0" smtClean="0"/>
              <a:t> </a:t>
            </a:r>
            <a:r>
              <a:rPr lang="en-US" altLang="zh-TW" sz="2800" dirty="0"/>
              <a:t>to be </a:t>
            </a:r>
            <a:r>
              <a:rPr lang="en-US" altLang="zh-TW" sz="2800" dirty="0" smtClean="0"/>
              <a:t>married.</a:t>
            </a:r>
          </a:p>
          <a:p>
            <a:r>
              <a:rPr lang="en-US" altLang="zh-TW" sz="2800" dirty="0" smtClean="0"/>
              <a:t>She agreed only </a:t>
            </a:r>
            <a:r>
              <a:rPr lang="en-US" altLang="zh-TW" sz="2800" dirty="0"/>
              <a:t>if </a:t>
            </a:r>
            <a:r>
              <a:rPr lang="en-US" altLang="zh-TW" sz="2800" dirty="0" smtClean="0"/>
              <a:t>her </a:t>
            </a:r>
            <a:r>
              <a:rPr lang="en-US" altLang="zh-TW" sz="2800" dirty="0"/>
              <a:t>suitors could outrun her in a footrace</a:t>
            </a:r>
            <a:r>
              <a:rPr lang="en-US" altLang="zh-TW" sz="2800" dirty="0" smtClean="0"/>
              <a:t>.</a:t>
            </a:r>
          </a:p>
          <a:p>
            <a:r>
              <a:rPr lang="en-US" altLang="zh-TW" sz="2800" dirty="0" err="1">
                <a:solidFill>
                  <a:srgbClr val="002060"/>
                </a:solidFill>
              </a:rPr>
              <a:t>Hippomenes</a:t>
            </a:r>
            <a:r>
              <a:rPr lang="en-US" altLang="zh-TW" sz="2800" dirty="0"/>
              <a:t> </a:t>
            </a:r>
            <a:r>
              <a:rPr lang="en-US" altLang="zh-TW" sz="2800" dirty="0" smtClean="0"/>
              <a:t>was given three </a:t>
            </a:r>
            <a:r>
              <a:rPr lang="en-US" altLang="zh-TW" sz="2800" dirty="0"/>
              <a:t>golden </a:t>
            </a:r>
            <a:r>
              <a:rPr lang="en-US" altLang="zh-TW" sz="2800" dirty="0" smtClean="0"/>
              <a:t>apples from </a:t>
            </a:r>
            <a:r>
              <a:rPr lang="en-US" altLang="zh-TW" sz="2800" dirty="0" smtClean="0">
                <a:solidFill>
                  <a:srgbClr val="002060"/>
                </a:solidFill>
              </a:rPr>
              <a:t>Aphrodite</a:t>
            </a:r>
            <a:r>
              <a:rPr lang="en-US" altLang="zh-TW" sz="2800" dirty="0" smtClean="0"/>
              <a:t>.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831" y="1628800"/>
            <a:ext cx="3836689" cy="468258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10" b="92169" l="5143" r="9314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879" y="5012177"/>
            <a:ext cx="1511218" cy="152088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10" b="92169" l="5143" r="9314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5495428"/>
            <a:ext cx="936103" cy="88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72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b="1" dirty="0"/>
              <a:t>Footrace</a:t>
            </a:r>
            <a:endParaRPr lang="zh-TW" altLang="en-US" sz="4400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914400" y="1556792"/>
            <a:ext cx="7772400" cy="936104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solidFill>
                  <a:srgbClr val="002060"/>
                </a:solidFill>
              </a:rPr>
              <a:t>Aphrodite</a:t>
            </a:r>
            <a:r>
              <a:rPr lang="en-US" altLang="zh-TW" sz="2800" dirty="0"/>
              <a:t> changed them into lions</a:t>
            </a:r>
            <a:r>
              <a:rPr lang="en-US" altLang="zh-TW" sz="2800" dirty="0" smtClean="0"/>
              <a:t>.</a:t>
            </a:r>
            <a:endParaRPr lang="zh-TW" altLang="en-US" sz="2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469" y="2348880"/>
            <a:ext cx="6008216" cy="40179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4143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b="1" dirty="0" err="1"/>
              <a:t>Calydonian</a:t>
            </a:r>
            <a:r>
              <a:rPr lang="en-US" altLang="zh-TW" sz="4400" b="1" dirty="0"/>
              <a:t> Boar Hunt</a:t>
            </a:r>
            <a:endParaRPr lang="zh-TW" altLang="en-US" sz="44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39552" y="1628800"/>
            <a:ext cx="7992888" cy="4525963"/>
          </a:xfrm>
        </p:spPr>
        <p:txBody>
          <a:bodyPr>
            <a:normAutofit/>
          </a:bodyPr>
          <a:lstStyle/>
          <a:p>
            <a:r>
              <a:rPr lang="en-US" altLang="zh-TW" dirty="0" err="1" smtClean="0"/>
              <a:t>Oeneus</a:t>
            </a:r>
            <a:r>
              <a:rPr lang="zh-TW" altLang="en-US" dirty="0" smtClean="0"/>
              <a:t> </a:t>
            </a:r>
            <a:r>
              <a:rPr lang="en-US" altLang="zh-TW" dirty="0"/>
              <a:t>f</a:t>
            </a:r>
            <a:r>
              <a:rPr lang="en-US" altLang="zh-TW" dirty="0" smtClean="0"/>
              <a:t>orgot </a:t>
            </a:r>
            <a:r>
              <a:rPr lang="en-US" altLang="zh-TW" dirty="0"/>
              <a:t>to make a sacrifice to the goddess of the hunt, </a:t>
            </a:r>
            <a:r>
              <a:rPr lang="en-US" altLang="zh-TW" dirty="0" smtClean="0"/>
              <a:t>Artemis. 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" y="3022724"/>
            <a:ext cx="9124950" cy="32480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8001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b="1" dirty="0" err="1"/>
              <a:t>Calydonian</a:t>
            </a:r>
            <a:r>
              <a:rPr lang="en-US" altLang="zh-TW" sz="4400" b="1" dirty="0"/>
              <a:t> Boar Hunt</a:t>
            </a:r>
            <a:endParaRPr lang="zh-TW" altLang="en-US" sz="44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11560" y="1772816"/>
            <a:ext cx="4176464" cy="4231755"/>
          </a:xfrm>
        </p:spPr>
        <p:txBody>
          <a:bodyPr/>
          <a:lstStyle/>
          <a:p>
            <a:r>
              <a:rPr lang="en-US" altLang="zh-TW" dirty="0" smtClean="0"/>
              <a:t>Artemis </a:t>
            </a:r>
            <a:r>
              <a:rPr lang="en-US" altLang="zh-TW" dirty="0"/>
              <a:t>sent a boar </a:t>
            </a:r>
            <a:r>
              <a:rPr lang="en-US" altLang="zh-TW" dirty="0" smtClean="0"/>
              <a:t>to </a:t>
            </a:r>
            <a:r>
              <a:rPr lang="en-US" altLang="zh-TW" dirty="0"/>
              <a:t>punish </a:t>
            </a:r>
            <a:r>
              <a:rPr lang="en-US" altLang="zh-TW" dirty="0" smtClean="0"/>
              <a:t>him</a:t>
            </a:r>
          </a:p>
          <a:p>
            <a:r>
              <a:rPr lang="en-US" altLang="zh-TW" dirty="0"/>
              <a:t>his son </a:t>
            </a:r>
            <a:r>
              <a:rPr lang="en-US" altLang="zh-TW" dirty="0" err="1" smtClean="0"/>
              <a:t>Meleager</a:t>
            </a:r>
            <a:r>
              <a:rPr lang="en-US" altLang="zh-TW" dirty="0" smtClean="0"/>
              <a:t> </a:t>
            </a:r>
            <a:r>
              <a:rPr lang="en-US" altLang="zh-TW" dirty="0"/>
              <a:t>and </a:t>
            </a:r>
            <a:r>
              <a:rPr lang="en-US" altLang="zh-TW" dirty="0" smtClean="0"/>
              <a:t>a fearless </a:t>
            </a:r>
            <a:r>
              <a:rPr lang="en-US" altLang="zh-TW" dirty="0"/>
              <a:t>woman, </a:t>
            </a:r>
            <a:r>
              <a:rPr lang="en-US" altLang="zh-TW" dirty="0" err="1" smtClean="0"/>
              <a:t>Atalanta</a:t>
            </a:r>
            <a:r>
              <a:rPr lang="en-US" altLang="zh-TW" dirty="0" smtClean="0"/>
              <a:t> </a:t>
            </a:r>
            <a:r>
              <a:rPr lang="en-US" altLang="zh-TW" dirty="0"/>
              <a:t>replied 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Oeneus’s</a:t>
            </a:r>
            <a:r>
              <a:rPr lang="en-US" altLang="zh-TW" dirty="0" smtClean="0"/>
              <a:t> call.</a:t>
            </a:r>
            <a:endParaRPr lang="en-US" altLang="zh-TW" dirty="0"/>
          </a:p>
          <a:p>
            <a:endParaRPr lang="en-US" altLang="zh-TW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1772816"/>
            <a:ext cx="4253508" cy="42535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69" y="4797152"/>
            <a:ext cx="3447683" cy="21375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1616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b="1" dirty="0" err="1"/>
              <a:t>Calydonian</a:t>
            </a:r>
            <a:r>
              <a:rPr lang="en-US" altLang="zh-TW" sz="4400" b="1" dirty="0"/>
              <a:t> Boar Hunt</a:t>
            </a:r>
            <a:endParaRPr lang="zh-TW" altLang="en-US" sz="44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14400" y="1628800"/>
            <a:ext cx="7772400" cy="4391000"/>
          </a:xfrm>
        </p:spPr>
        <p:txBody>
          <a:bodyPr/>
          <a:lstStyle/>
          <a:p>
            <a:r>
              <a:rPr lang="en-US" altLang="zh-TW" dirty="0" smtClean="0"/>
              <a:t>Atlanta the </a:t>
            </a:r>
            <a:r>
              <a:rPr lang="en-US" altLang="zh-TW" dirty="0"/>
              <a:t>first blow to the beast, driving an arrow through its skin, and thus triggering its eventual death. </a:t>
            </a:r>
            <a:endParaRPr lang="en-US" altLang="zh-TW" dirty="0" smtClean="0"/>
          </a:p>
          <a:p>
            <a:r>
              <a:rPr lang="en-US" altLang="zh-TW" dirty="0" err="1" smtClean="0"/>
              <a:t>Meleager</a:t>
            </a:r>
            <a:r>
              <a:rPr lang="en-US" altLang="zh-TW" dirty="0"/>
              <a:t>, who had fallen in love with </a:t>
            </a:r>
            <a:r>
              <a:rPr lang="en-US" altLang="zh-TW" dirty="0" err="1"/>
              <a:t>Atalanta</a:t>
            </a:r>
            <a:r>
              <a:rPr lang="en-US" altLang="zh-TW" dirty="0"/>
              <a:t>, said that she should get the pelt of the </a:t>
            </a:r>
            <a:r>
              <a:rPr lang="en-US" altLang="zh-TW" dirty="0" smtClean="0"/>
              <a:t>boar. 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96" y="4941168"/>
            <a:ext cx="9144000" cy="216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4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400" b="1" dirty="0" err="1"/>
              <a:t>Calydonian</a:t>
            </a:r>
            <a:r>
              <a:rPr lang="en-US" altLang="zh-TW" sz="4400" b="1" dirty="0"/>
              <a:t> Boar Hunt</a:t>
            </a:r>
            <a:endParaRPr lang="zh-TW" altLang="en-US" sz="44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14400" y="1700808"/>
            <a:ext cx="7427137" cy="4318992"/>
          </a:xfrm>
        </p:spPr>
        <p:txBody>
          <a:bodyPr>
            <a:normAutofit/>
          </a:bodyPr>
          <a:lstStyle/>
          <a:p>
            <a:r>
              <a:rPr lang="en-US" altLang="zh-TW" sz="2800" dirty="0" smtClean="0"/>
              <a:t>But </a:t>
            </a:r>
            <a:r>
              <a:rPr lang="en-US" altLang="zh-TW" sz="2800" dirty="0"/>
              <a:t>his </a:t>
            </a:r>
            <a:r>
              <a:rPr lang="en-US" altLang="zh-TW" sz="2800" dirty="0" smtClean="0"/>
              <a:t>uncles were </a:t>
            </a:r>
            <a:r>
              <a:rPr lang="en-US" altLang="zh-TW" sz="2800" dirty="0"/>
              <a:t>angry and tried to take the skin from her. </a:t>
            </a:r>
            <a:endParaRPr lang="en-US" altLang="zh-TW" sz="2800" dirty="0" smtClean="0"/>
          </a:p>
          <a:p>
            <a:r>
              <a:rPr lang="en-US" altLang="zh-TW" sz="2800" dirty="0" smtClean="0"/>
              <a:t>In </a:t>
            </a:r>
            <a:r>
              <a:rPr lang="en-US" altLang="zh-TW" sz="2800" dirty="0"/>
              <a:t>revenge, </a:t>
            </a:r>
            <a:r>
              <a:rPr lang="en-US" altLang="zh-TW" sz="2800" dirty="0" err="1"/>
              <a:t>Meleager</a:t>
            </a:r>
            <a:r>
              <a:rPr lang="en-US" altLang="zh-TW" sz="2800" dirty="0"/>
              <a:t> killed his uncles</a:t>
            </a:r>
            <a:r>
              <a:rPr lang="en-US" altLang="zh-TW" sz="2800" dirty="0" smtClean="0"/>
              <a:t>. </a:t>
            </a:r>
          </a:p>
          <a:p>
            <a:r>
              <a:rPr lang="en-US" altLang="zh-TW" sz="2800" dirty="0" smtClean="0"/>
              <a:t>When </a:t>
            </a:r>
            <a:r>
              <a:rPr lang="en-US" altLang="zh-TW" sz="2800" dirty="0"/>
              <a:t>his mother learned what had happened, she burned the </a:t>
            </a:r>
            <a:r>
              <a:rPr lang="en-US" altLang="zh-TW" sz="2800" dirty="0" smtClean="0"/>
              <a:t>log.</a:t>
            </a:r>
            <a:endParaRPr lang="zh-TW" altLang="en-US" sz="2800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3875360"/>
            <a:ext cx="3625521" cy="22060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00564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框架 3"/>
          <p:cNvSpPr/>
          <p:nvPr/>
        </p:nvSpPr>
        <p:spPr>
          <a:xfrm>
            <a:off x="0" y="-99392"/>
            <a:ext cx="9144000" cy="6957392"/>
          </a:xfrm>
          <a:prstGeom prst="frame">
            <a:avLst>
              <a:gd name="adj1" fmla="val 6331"/>
            </a:avLst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209378"/>
            <a:ext cx="6103971" cy="395592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群組 7"/>
          <p:cNvGrpSpPr/>
          <p:nvPr/>
        </p:nvGrpSpPr>
        <p:grpSpPr>
          <a:xfrm>
            <a:off x="3203848" y="1556792"/>
            <a:ext cx="2520280" cy="707886"/>
            <a:chOff x="827584" y="1556792"/>
            <a:chExt cx="2520280" cy="707886"/>
          </a:xfrm>
        </p:grpSpPr>
        <p:sp>
          <p:nvSpPr>
            <p:cNvPr id="2" name="矩形 1"/>
            <p:cNvSpPr/>
            <p:nvPr/>
          </p:nvSpPr>
          <p:spPr>
            <a:xfrm>
              <a:off x="899593" y="1556792"/>
              <a:ext cx="2448271" cy="70788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zh-TW" altLang="en-US" sz="4000" b="1" spc="300" dirty="0">
                  <a:ln w="11430" cmpd="sng">
                    <a:solidFill>
                      <a:schemeClr val="accent1">
                        <a:tint val="10000"/>
                      </a:schemeClr>
                    </a:solidFill>
                    <a:prstDash val="solid"/>
                    <a:miter lim="800000"/>
                  </a:ln>
                  <a:gradFill>
                    <a:gsLst>
                      <a:gs pos="10000">
                        <a:schemeClr val="accent1">
                          <a:tint val="83000"/>
                          <a:shade val="100000"/>
                          <a:satMod val="200000"/>
                        </a:schemeClr>
                      </a:gs>
                      <a:gs pos="75000">
                        <a:schemeClr val="accent1">
                          <a:tint val="100000"/>
                          <a:shade val="50000"/>
                          <a:satMod val="150000"/>
                        </a:schemeClr>
                      </a:gs>
                    </a:gsLst>
                    <a:lin ang="5400000"/>
                  </a:gradFill>
                  <a:effectLst>
                    <a:glow rad="45500">
                      <a:schemeClr val="accent1">
                        <a:satMod val="220000"/>
                        <a:alpha val="35000"/>
                      </a:schemeClr>
                    </a:glow>
                  </a:effectLst>
                  <a:latin typeface="微軟正黑體" pitchFamily="34" charset="-120"/>
                  <a:ea typeface="微軟正黑體" pitchFamily="34" charset="-120"/>
                </a:rPr>
                <a:t>關係圖</a:t>
              </a:r>
              <a:endParaRPr lang="zh-TW" altLang="en-US" sz="4000" b="1" cap="none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3" name="向右箭號 2"/>
            <p:cNvSpPr/>
            <p:nvPr/>
          </p:nvSpPr>
          <p:spPr>
            <a:xfrm>
              <a:off x="827584" y="1700808"/>
              <a:ext cx="360040" cy="432048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向右箭號 10"/>
            <p:cNvSpPr/>
            <p:nvPr/>
          </p:nvSpPr>
          <p:spPr>
            <a:xfrm flipH="1">
              <a:off x="2987824" y="1700808"/>
              <a:ext cx="360040" cy="432048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9" name="文字方塊 8"/>
          <p:cNvSpPr txBox="1"/>
          <p:nvPr/>
        </p:nvSpPr>
        <p:spPr>
          <a:xfrm>
            <a:off x="503040" y="415988"/>
            <a:ext cx="86409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Characters</a:t>
            </a:r>
            <a:r>
              <a:rPr lang="en-US" altLang="zh-TW" sz="4400" b="1" dirty="0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-</a:t>
            </a:r>
            <a:r>
              <a:rPr lang="en-US" altLang="zh-TW" sz="4400" b="1" dirty="0" err="1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Amphitryon</a:t>
            </a:r>
            <a:endParaRPr lang="zh-TW" altLang="en-US" sz="4400" b="1" dirty="0">
              <a:latin typeface="Arial" panose="020B0604020202020204" pitchFamily="34" charset="0"/>
              <a:ea typeface="微軟正黑體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63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6512" y="1177179"/>
            <a:ext cx="9144000" cy="5680821"/>
          </a:xfrm>
          <a:prstGeom prst="rect">
            <a:avLst/>
          </a:prstGeom>
          <a:solidFill>
            <a:srgbClr val="FFFF00">
              <a:alpha val="4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sz="2700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26" b="97407" l="9409" r="100000">
                        <a14:foregroundMark x1="24462" y1="91852" x2="31989" y2="88333"/>
                        <a14:foregroundMark x1="70968" y1="91852" x2="77957" y2="974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715" y="2291121"/>
            <a:ext cx="2407829" cy="3370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文字方塊 1"/>
          <p:cNvSpPr txBox="1"/>
          <p:nvPr/>
        </p:nvSpPr>
        <p:spPr>
          <a:xfrm>
            <a:off x="1763688" y="260648"/>
            <a:ext cx="60486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b="1" dirty="0">
                <a:latin typeface="Arial" panose="020B0604020202020204" pitchFamily="34" charset="0"/>
                <a:cs typeface="Arial" panose="020B0604020202020204" pitchFamily="34" charset="0"/>
              </a:rPr>
              <a:t>Characters</a:t>
            </a:r>
            <a:r>
              <a:rPr lang="en-US" altLang="zh-TW" sz="4400" b="1" dirty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-Hercules</a:t>
            </a:r>
            <a:endParaRPr lang="zh-TW" altLang="en-US" sz="4400" b="1" dirty="0">
              <a:latin typeface="Arial" panose="020B0604020202020204" pitchFamily="34" charset="0"/>
              <a:ea typeface="微軟正黑體" pitchFamily="34" charset="-120"/>
              <a:cs typeface="Arial" panose="020B0604020202020204" pitchFamily="34" charset="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51520" y="1616932"/>
            <a:ext cx="748883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kern="1300" dirty="0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    Hercules</a:t>
            </a:r>
            <a:r>
              <a:rPr lang="en-US" altLang="zh-TW" sz="2400" kern="1300" dirty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 is the Roman adaptation of the          Greek divine hero Heracles, who was the son of Zeus (Roman equivalent Jupiter) and the mortal Alcmene. </a:t>
            </a:r>
          </a:p>
          <a:p>
            <a:r>
              <a:rPr lang="en-US" altLang="zh-TW" sz="2400" dirty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    In classical mythology, Hercules is famous for his strength and for his numerous far-ranging adventures.</a:t>
            </a:r>
          </a:p>
          <a:p>
            <a:r>
              <a:rPr lang="en-US" altLang="zh-TW" sz="2400" dirty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The Romans adapted the Greek hero's </a:t>
            </a:r>
          </a:p>
          <a:p>
            <a:r>
              <a:rPr lang="en-US" altLang="zh-TW" sz="2400" dirty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iconography and myths for their literature </a:t>
            </a:r>
          </a:p>
          <a:p>
            <a:r>
              <a:rPr lang="en-US" altLang="zh-TW" sz="2400" dirty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and art under the name Hercules. </a:t>
            </a:r>
          </a:p>
          <a:p>
            <a:r>
              <a:rPr lang="en-US" altLang="zh-TW" sz="2400" dirty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    In later Western art and literature and in popular culture, Hercules is more commonly used than </a:t>
            </a:r>
          </a:p>
          <a:p>
            <a:r>
              <a:rPr lang="en-US" altLang="zh-TW" sz="2400" dirty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Heracles as the name of the hero. 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000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1124744"/>
            <a:ext cx="9144000" cy="5733256"/>
          </a:xfrm>
          <a:prstGeom prst="rect">
            <a:avLst/>
          </a:prstGeom>
          <a:solidFill>
            <a:srgbClr val="FFFF00">
              <a:alpha val="4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zh-TW" sz="2000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672" y="1927988"/>
            <a:ext cx="2722521" cy="41267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文字方塊 1"/>
          <p:cNvSpPr txBox="1"/>
          <p:nvPr/>
        </p:nvSpPr>
        <p:spPr>
          <a:xfrm>
            <a:off x="323528" y="260648"/>
            <a:ext cx="86409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Characters</a:t>
            </a:r>
            <a:r>
              <a:rPr lang="en-US" altLang="zh-TW" sz="4400" b="1" dirty="0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-</a:t>
            </a:r>
            <a:r>
              <a:rPr lang="en-US" altLang="zh-TW" sz="4400" b="1" dirty="0" err="1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Amphitryon</a:t>
            </a:r>
            <a:endParaRPr lang="zh-TW" altLang="en-US" sz="4400" b="1" dirty="0">
              <a:latin typeface="Arial" panose="020B0604020202020204" pitchFamily="34" charset="0"/>
              <a:ea typeface="微軟正黑體" pitchFamily="34" charset="-120"/>
              <a:cs typeface="Arial" panose="020B0604020202020204" pitchFamily="34" charset="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251520" y="1484784"/>
            <a:ext cx="597666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>
                <a:latin typeface="微軟正黑體" pitchFamily="34" charset="-120"/>
                <a:ea typeface="微軟正黑體" pitchFamily="34" charset="-120"/>
              </a:rPr>
              <a:t>    </a:t>
            </a:r>
            <a:r>
              <a:rPr lang="en-US" altLang="zh-TW" sz="2400" dirty="0" err="1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Amphitryon</a:t>
            </a:r>
            <a:r>
              <a:rPr lang="en-US" altLang="zh-TW" sz="2400" dirty="0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 </a:t>
            </a:r>
            <a:r>
              <a:rPr lang="en-US" altLang="zh-TW" sz="2400" dirty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was a Theban general, who was originally from Tiryns in the eastern part of the Peloponnese. He was friends with </a:t>
            </a:r>
            <a:r>
              <a:rPr lang="en-US" altLang="zh-TW" sz="2400" dirty="0" err="1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Panopeus</a:t>
            </a:r>
            <a:r>
              <a:rPr lang="en-US" altLang="zh-TW" sz="2400" dirty="0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.</a:t>
            </a:r>
          </a:p>
          <a:p>
            <a:endParaRPr lang="en-US" altLang="zh-TW" sz="2400" dirty="0">
              <a:latin typeface="Arial" panose="020B0604020202020204" pitchFamily="34" charset="0"/>
              <a:ea typeface="微軟正黑體" pitchFamily="34" charset="-120"/>
              <a:cs typeface="Arial" panose="020B0604020202020204" pitchFamily="34" charset="0"/>
            </a:endParaRPr>
          </a:p>
          <a:p>
            <a:r>
              <a:rPr lang="en-US" altLang="zh-TW" sz="2400" dirty="0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    He fell in battle against the </a:t>
            </a:r>
            <a:r>
              <a:rPr lang="en-US" altLang="zh-TW" sz="2400" dirty="0" err="1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Minyans</a:t>
            </a:r>
            <a:r>
              <a:rPr lang="en-US" altLang="zh-TW" sz="2400" dirty="0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, against whom he had undertaken an expedition, accompanied by the youthful Heracles, to deliver Thebes from a disgraceful tribute. In the play Heracles by Euripides, </a:t>
            </a:r>
            <a:r>
              <a:rPr lang="en-US" altLang="zh-TW" sz="2400" dirty="0" err="1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Amphitryon</a:t>
            </a:r>
            <a:r>
              <a:rPr lang="en-US" altLang="zh-TW" sz="2400" dirty="0" smtClean="0">
                <a:latin typeface="Arial" panose="020B0604020202020204" pitchFamily="34" charset="0"/>
                <a:ea typeface="微軟正黑體" pitchFamily="34" charset="-120"/>
                <a:cs typeface="Arial" panose="020B0604020202020204" pitchFamily="34" charset="0"/>
              </a:rPr>
              <a:t> survives to witness the murders of Heracles' children and wife.</a:t>
            </a:r>
            <a:endParaRPr lang="zh-TW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68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7174" y="1417638"/>
            <a:ext cx="5194920" cy="4531641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dirty="0" smtClean="0"/>
              <a:t>    Hercules was born in Thebes</a:t>
            </a:r>
            <a:r>
              <a:rPr lang="en-US" altLang="zh-TW" dirty="0"/>
              <a:t> </a:t>
            </a:r>
            <a:r>
              <a:rPr lang="en-US" altLang="zh-TW" dirty="0" smtClean="0"/>
              <a:t>and his mortal </a:t>
            </a:r>
            <a:r>
              <a:rPr lang="en-US" altLang="zh-TW" dirty="0"/>
              <a:t>father was </a:t>
            </a:r>
            <a:r>
              <a:rPr lang="en-US" altLang="zh-TW" dirty="0" err="1" smtClean="0"/>
              <a:t>Amphitryon</a:t>
            </a:r>
            <a:r>
              <a:rPr lang="en-US" altLang="zh-TW" dirty="0" smtClean="0"/>
              <a:t>, a distinguished general  </a:t>
            </a:r>
            <a:r>
              <a:rPr lang="en-US" altLang="zh-TW" dirty="0"/>
              <a:t>and his mother was </a:t>
            </a:r>
            <a:r>
              <a:rPr lang="en-US" altLang="zh-TW" dirty="0" err="1" smtClean="0"/>
              <a:t>Alcmena</a:t>
            </a:r>
            <a:r>
              <a:rPr lang="en-US" altLang="zh-TW" dirty="0" smtClean="0"/>
              <a:t> 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dirty="0" smtClean="0"/>
              <a:t>    He </a:t>
            </a:r>
            <a:r>
              <a:rPr lang="en-US" altLang="zh-TW" dirty="0"/>
              <a:t>was the son of Zeus, who had visited </a:t>
            </a:r>
            <a:r>
              <a:rPr lang="en-US" altLang="zh-TW" dirty="0" err="1"/>
              <a:t>Alcmenain</a:t>
            </a:r>
            <a:r>
              <a:rPr lang="en-US" altLang="zh-TW" dirty="0"/>
              <a:t> the </a:t>
            </a:r>
            <a:r>
              <a:rPr lang="en-US" altLang="zh-TW" dirty="0" err="1"/>
              <a:t>shap</a:t>
            </a:r>
            <a:r>
              <a:rPr lang="en-US" altLang="zh-TW" dirty="0"/>
              <a:t> of her husband when the general was away fighting. </a:t>
            </a:r>
            <a:r>
              <a:rPr lang="en-US" altLang="zh-TW" dirty="0" smtClean="0"/>
              <a:t>  </a:t>
            </a:r>
            <a:endParaRPr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6372200" y="45091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461412" y="3284984"/>
            <a:ext cx="5478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636912"/>
            <a:ext cx="3067496" cy="25123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Early Life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1079343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23528" y="1456185"/>
            <a:ext cx="6131024" cy="4133055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dirty="0" smtClean="0"/>
              <a:t>    </a:t>
            </a:r>
            <a:r>
              <a:rPr lang="en-US" altLang="zh-TW" sz="2800" dirty="0" smtClean="0"/>
              <a:t>Hera, </a:t>
            </a:r>
            <a:r>
              <a:rPr lang="en-US" altLang="zh-TW" sz="2800" dirty="0"/>
              <a:t>the wife of Zeus, was always jealous of Hercules and made life difficult for him from an early </a:t>
            </a:r>
            <a:r>
              <a:rPr lang="en-US" altLang="zh-TW" sz="2800" dirty="0" smtClean="0"/>
              <a:t>age. She sent </a:t>
            </a:r>
            <a:r>
              <a:rPr lang="en-US" altLang="zh-TW" sz="2800" dirty="0"/>
              <a:t>two snakes to kill the new-born Hercules, but the baby easily strangled them. </a:t>
            </a:r>
            <a:endParaRPr lang="en-US" altLang="zh-TW" sz="28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144" y="1663105"/>
            <a:ext cx="2451100" cy="39261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971600" y="427311"/>
            <a:ext cx="712879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400" b="1" dirty="0"/>
              <a:t>Early Life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00437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61000"/>
                    </a14:imgEffect>
                    <a14:imgEffect>
                      <a14:sharpenSoften amount="11000"/>
                    </a14:imgEffect>
                    <a14:imgEffect>
                      <a14:brightnessContrast bright="22000" contras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484784"/>
            <a:ext cx="7620000" cy="4104456"/>
          </a:xfrm>
          <a:prstGeom prst="rect">
            <a:avLst/>
          </a:prstGeom>
          <a:ln>
            <a:noFill/>
          </a:ln>
          <a:effectLst>
            <a:glow rad="127000">
              <a:schemeClr val="bg1">
                <a:alpha val="0"/>
              </a:schemeClr>
            </a:glow>
            <a:softEdge rad="635000"/>
          </a:effectLst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412776"/>
            <a:ext cx="8229600" cy="406104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dirty="0" smtClean="0"/>
              <a:t>    </a:t>
            </a:r>
            <a:r>
              <a:rPr lang="en-US" altLang="zh-TW" dirty="0" err="1" smtClean="0"/>
              <a:t>Teiresias</a:t>
            </a:r>
            <a:r>
              <a:rPr lang="en-US" altLang="zh-TW" dirty="0"/>
              <a:t>, the blind prophet of Thebes, told </a:t>
            </a:r>
            <a:r>
              <a:rPr lang="en-US" altLang="zh-TW" dirty="0" err="1" smtClean="0"/>
              <a:t>Alcmenain</a:t>
            </a:r>
            <a:r>
              <a:rPr lang="en-US" altLang="zh-TW" dirty="0" smtClean="0"/>
              <a:t> : ‘‘I swear that many a Greek woman as she cards the wool at eventide shall sing of this your son and you who bore him. He shall be the hero of all mankind.’’ 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Early Life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29177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2915816" y="1340768"/>
            <a:ext cx="5832648" cy="4807091"/>
          </a:xfrm>
          <a:prstGeom prst="rect">
            <a:avLst/>
          </a:prstGeom>
          <a:solidFill>
            <a:schemeClr val="bg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ts val="3200"/>
              </a:lnSpc>
              <a:buFont typeface="Arial" pitchFamily="34" charset="0"/>
              <a:buChar char="•"/>
            </a:pP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Hercules found himself in his bloodstained hall, the dead bodies of his sons and his wife beside him.</a:t>
            </a:r>
          </a:p>
          <a:p>
            <a:pPr marL="285750" indent="-285750">
              <a:lnSpc>
                <a:spcPts val="3200"/>
              </a:lnSpc>
              <a:buFont typeface="Arial" pitchFamily="34" charset="0"/>
              <a:buChar char="•"/>
            </a:pP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No idea what had happened, how they had been killed.</a:t>
            </a:r>
          </a:p>
          <a:p>
            <a:pPr marL="285750" indent="-285750">
              <a:lnSpc>
                <a:spcPts val="3200"/>
              </a:lnSpc>
              <a:buFont typeface="Arial" pitchFamily="34" charset="0"/>
              <a:buChar char="•"/>
            </a:pP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He had to know how this horror had come to pass and </a:t>
            </a:r>
            <a:r>
              <a:rPr lang="en-US" altLang="zh-TW" sz="2400" dirty="0" err="1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Amphitryon</a:t>
            </a: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 told him.</a:t>
            </a:r>
          </a:p>
          <a:p>
            <a:pPr marL="285750" indent="-285750">
              <a:lnSpc>
                <a:spcPts val="3200"/>
              </a:lnSpc>
              <a:buFont typeface="Arial" pitchFamily="34" charset="0"/>
              <a:buChar char="•"/>
            </a:pP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This miracle </a:t>
            </a:r>
            <a:r>
              <a:rPr lang="zh-TW" altLang="en-US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─ </a:t>
            </a: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it was nothing less </a:t>
            </a:r>
            <a:r>
              <a:rPr lang="zh-TW" altLang="en-US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─ </a:t>
            </a:r>
            <a:r>
              <a:rPr lang="en-US" altLang="zh-TW" sz="2400" dirty="0" smtClean="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rPr>
              <a:t>of recalling Hercules, from frenzied feeling and violent action to sober reason and sorrowful acceptance, was not wrought by a god descending from the sky.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79680"/>
            <a:ext cx="2311524" cy="3888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1475656" y="404664"/>
            <a:ext cx="626469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400" b="1" dirty="0" smtClean="0">
                <a:latin typeface="Arial" pitchFamily="34" charset="0"/>
                <a:ea typeface="微軟正黑體" pitchFamily="34" charset="-120"/>
                <a:cs typeface="Arial" pitchFamily="34" charset="0"/>
              </a:rPr>
              <a:t>the labors </a:t>
            </a:r>
            <a:r>
              <a:rPr lang="en-US" altLang="zh-TW" sz="4400" b="1" dirty="0" smtClean="0">
                <a:latin typeface="Arial" pitchFamily="34" charset="0"/>
                <a:ea typeface="+mj-ea"/>
                <a:cs typeface="Arial" pitchFamily="34" charset="0"/>
              </a:rPr>
              <a:t>of</a:t>
            </a:r>
            <a:r>
              <a:rPr lang="en-US" altLang="zh-TW" sz="4400" b="1" dirty="0" smtClean="0">
                <a:latin typeface="Arial" pitchFamily="34" charset="0"/>
                <a:ea typeface="微軟正黑體" pitchFamily="34" charset="-120"/>
                <a:cs typeface="Arial" pitchFamily="34" charset="0"/>
              </a:rPr>
              <a:t> Hercules</a:t>
            </a:r>
            <a:endParaRPr lang="zh-TW" altLang="en-US" sz="44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50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1117</Words>
  <Application>Microsoft Office PowerPoint</Application>
  <PresentationFormat>如螢幕大小 (4:3)</PresentationFormat>
  <Paragraphs>108</Paragraphs>
  <Slides>26</Slides>
  <Notes>6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27" baseType="lpstr">
      <vt:lpstr>Office 佈景主題</vt:lpstr>
      <vt:lpstr>PowerPoint 簡報</vt:lpstr>
      <vt:lpstr>Hercules</vt:lpstr>
      <vt:lpstr>PowerPoint 簡報</vt:lpstr>
      <vt:lpstr>PowerPoint 簡報</vt:lpstr>
      <vt:lpstr>PowerPoint 簡報</vt:lpstr>
      <vt:lpstr>Early Life</vt:lpstr>
      <vt:lpstr>PowerPoint 簡報</vt:lpstr>
      <vt:lpstr>Early Life</vt:lpstr>
      <vt:lpstr>PowerPoint 簡報</vt:lpstr>
      <vt:lpstr>PowerPoint 簡報</vt:lpstr>
      <vt:lpstr>The Golden Apples of the Hesperides</vt:lpstr>
      <vt:lpstr>Bring Cerberus</vt:lpstr>
      <vt:lpstr>PowerPoint 簡報</vt:lpstr>
      <vt:lpstr>PowerPoint 簡報</vt:lpstr>
      <vt:lpstr>PowerPoint 簡報</vt:lpstr>
      <vt:lpstr>The foolish things Hercules done.</vt:lpstr>
      <vt:lpstr>What does make Hercules feel so hopeless?</vt:lpstr>
      <vt:lpstr>Atalanta</vt:lpstr>
      <vt:lpstr>Atalanta’s life</vt:lpstr>
      <vt:lpstr>Atalanta’s life</vt:lpstr>
      <vt:lpstr>Footrace</vt:lpstr>
      <vt:lpstr>Footrace</vt:lpstr>
      <vt:lpstr>Calydonian Boar Hunt</vt:lpstr>
      <vt:lpstr>Calydonian Boar Hunt</vt:lpstr>
      <vt:lpstr>Calydonian Boar Hunt</vt:lpstr>
      <vt:lpstr>Calydonian Boar Hunt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翁郁雯</cp:lastModifiedBy>
  <cp:revision>41</cp:revision>
  <dcterms:created xsi:type="dcterms:W3CDTF">2017-03-23T11:38:42Z</dcterms:created>
  <dcterms:modified xsi:type="dcterms:W3CDTF">2017-05-30T13:09:55Z</dcterms:modified>
</cp:coreProperties>
</file>

<file path=docProps/thumbnail.jpeg>
</file>